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0" r:id="rId4"/>
    <p:sldId id="259" r:id="rId5"/>
    <p:sldId id="257" r:id="rId6"/>
    <p:sldId id="271" r:id="rId7"/>
    <p:sldId id="272" r:id="rId8"/>
    <p:sldId id="274" r:id="rId9"/>
    <p:sldId id="275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60" r:id="rId20"/>
    <p:sldId id="276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9"/>
  </p:normalViewPr>
  <p:slideViewPr>
    <p:cSldViewPr snapToGrid="0">
      <p:cViewPr>
        <p:scale>
          <a:sx n="113" d="100"/>
          <a:sy n="113" d="100"/>
        </p:scale>
        <p:origin x="52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5B3D-AB2B-FDB0-4C12-963775780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2352E-4CDD-6868-7D2E-2430DBB8F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537D2-D7A6-D0CA-188D-B0AC5A48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1B7BA-0597-633F-C03D-4FE29523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5D20D-C4B8-7D6B-CEF3-B383CB98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16192-86F2-8701-ACD4-5640AB6A9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2CE06-4A2B-04E4-B77A-ECD19DE45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317F8-9B00-0EA1-6B55-55D12858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04737-2FD6-31B9-75F3-A6C5A490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EEE93-BC27-951C-792E-569E069B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90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230A0-2E05-57FB-B848-E570E5BB8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6B31E-2E29-7F9C-7C60-B524FFA6F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3CFF-26A3-9CF2-8E55-A697F5D9E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0460C-22EE-E229-5B11-86462EE1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86C98-239F-A24F-E9E7-CD11DF15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5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EA18-EFF4-C803-5136-0C166277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59542-1BB8-A9A1-BFCC-77297D6B5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2BE04-4E18-A9BE-EFFD-37281681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7B1F2-D863-AEB4-E409-49691E2B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B755A-FD6E-96FD-CF7E-2E0B167B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93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63B0-04AF-0483-1E42-77527EACE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A9784-3A20-F33E-6350-3175FE6C3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36BB2-CD9B-6596-6EE0-8B8C98CD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F1963-F646-1DE2-204E-399B2D32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F6B1B-7518-8201-60E2-B9D54B79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0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8E1A4-A797-EEE0-A567-166734C2E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83E54-3A94-A271-FEB6-B2B9615C2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409A6-F50C-404D-67C3-9309BD9FA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8ADC1-9088-70F4-EDAB-067DBB2A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2D249-15A5-8C0C-E22C-3CD7DD38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4CF2E-FFDA-F144-CC1A-7A50D7D9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24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D454E-7F1F-85B0-42C4-9BA09B31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21E04-6B9A-1E65-3E65-4285608EC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FA6FC-039F-7FC9-6EF9-31C92D9F8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AE516C-2746-6D80-E62C-1D871A1FF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179C0E-C327-6C36-C513-A9CCABB3A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03B65-BA40-D66F-BC33-34C54983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79CAF-6CB1-3B09-98B7-96A7799E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C7D07-7065-D7E7-0BC9-3CC4B555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4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8EB3-0412-5FFF-E74A-BCC1F0F6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D56087-E519-114B-6DDB-BEDCEC26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DB9697-C714-BF8B-0DA8-3E8AB528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D4D75A-B063-D34E-BBBD-4973232EB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91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85EED-939D-7EAD-B75E-DF943965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E9E068-496B-C8D7-9132-299C449A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C94E0-8393-5A48-02F1-90180392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5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CBAE-9B91-6D67-A09B-2427F397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C5070-86DE-130B-D62E-3AA56D18F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1C9E8-8465-B265-8D9B-D5BBFCEF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4FDA1-92AB-C420-8625-B533CA5D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661A0-3B61-767B-C96B-53FBFD07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65883-3CCD-B70C-DCD9-A6D16DB5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47391-AFC6-E36E-1A1F-05750895E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0E5EB-0C60-2864-6290-62FB84FB6C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5D392-651B-2261-A443-8EAB542C7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AA6B4-5DCE-0A43-CF34-0E037D27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9C2C3-FB8C-E4F5-2F13-0A04A8189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0D5B2-9F13-34DD-97C3-95ECE3EB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7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D3BFE3-6810-BD20-BB58-CBD063EE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4961C-126F-E723-9C9E-ACEA01EDC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7316B-27FF-95CA-11F2-B06FDAF34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717D7-577D-0B4F-862C-105644C3C38D}" type="datetimeFigureOut">
              <a:rPr lang="en-GB" smtClean="0"/>
              <a:t>04/08/2023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ADB7-D97D-C6EB-E7EA-D0CE12B32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5C6FA-DCAF-5C8C-6727-B2A3A9CFE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9872-BBB9-EA4A-90D2-BCAE3CADB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3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s.org.uk/" TargetMode="External"/><Relationship Id="rId2" Type="http://schemas.openxmlformats.org/officeDocument/2006/relationships/hyperlink" Target="http://www.18u.org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E9E71-3E9E-A609-D87E-3D50B0A86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Presentation </a:t>
            </a:r>
            <a:br>
              <a:rPr lang="en-GB" b="1" dirty="0"/>
            </a:br>
            <a:r>
              <a:rPr lang="en-GB" b="1" dirty="0"/>
              <a:t>S.M.A.R.T. Conference </a:t>
            </a:r>
            <a:br>
              <a:rPr lang="en-GB" b="1" dirty="0"/>
            </a:br>
            <a:r>
              <a:rPr lang="en-GB" b="1" dirty="0"/>
              <a:t>August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E9CB0-F097-877F-B2AB-42D3926C2D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 err="1"/>
              <a:t>Dr.</a:t>
            </a:r>
            <a:r>
              <a:rPr lang="en-GB" dirty="0"/>
              <a:t> Laurie Matthew O.B.E.</a:t>
            </a:r>
          </a:p>
        </p:txBody>
      </p:sp>
    </p:spTree>
    <p:extLst>
      <p:ext uri="{BB962C8B-B14F-4D97-AF65-F5344CB8AC3E}">
        <p14:creationId xmlns:p14="http://schemas.microsoft.com/office/powerpoint/2010/main" val="420982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998D-64A3-154D-95E8-1D1BC4D5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1470"/>
            <a:ext cx="10515600" cy="86868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>
                <a:effectLst/>
                <a:latin typeface="Helvetica" pitchFamily="2" charset="0"/>
              </a:rPr>
            </a:br>
            <a:br>
              <a:rPr lang="en-GB" dirty="0">
                <a:effectLst/>
                <a:latin typeface="Helvetica" pitchFamily="2" charset="0"/>
              </a:rPr>
            </a:br>
            <a:r>
              <a:rPr lang="en-GB" dirty="0">
                <a:effectLst/>
                <a:latin typeface="Helvetica" pitchFamily="2" charset="0"/>
              </a:rPr>
              <a:t> </a:t>
            </a:r>
            <a:r>
              <a:rPr lang="en-GB" sz="3100" b="1" dirty="0">
                <a:effectLst/>
                <a:latin typeface="Helvetica" pitchFamily="2" charset="0"/>
              </a:rPr>
              <a:t>Young survivors experience as Participative Action Researchers </a:t>
            </a:r>
            <a:r>
              <a:rPr lang="en-GB" sz="2000" b="1" dirty="0">
                <a:effectLst/>
                <a:latin typeface="Helvetica" pitchFamily="2" charset="0"/>
              </a:rPr>
              <a:t>(journal of child sexual abuse)</a:t>
            </a:r>
            <a:br>
              <a:rPr lang="en-GB" dirty="0">
                <a:effectLst/>
                <a:latin typeface="Helvetica" pitchFamily="2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009DD-BFF3-4E06-6E14-A4E244603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710"/>
            <a:ext cx="10515600" cy="5068253"/>
          </a:xfrm>
        </p:spPr>
        <p:txBody>
          <a:bodyPr/>
          <a:lstStyle/>
          <a:p>
            <a:r>
              <a:rPr lang="en-GB" dirty="0"/>
              <a:t>Research involved 140 young CSA survivors unknown to agencies found confidentiality key to disclosure.</a:t>
            </a:r>
          </a:p>
          <a:p>
            <a:r>
              <a:rPr lang="en-GB" dirty="0"/>
              <a:t>8 young survivor researchers aged 12-20.</a:t>
            </a:r>
          </a:p>
          <a:p>
            <a:r>
              <a:rPr lang="en-GB" dirty="0"/>
              <a:t>Low self-esteem, no confidence, limited education</a:t>
            </a:r>
          </a:p>
          <a:p>
            <a:r>
              <a:rPr lang="en-GB" dirty="0"/>
              <a:t>2 male, 6 female</a:t>
            </a:r>
          </a:p>
          <a:p>
            <a:r>
              <a:rPr lang="en-GB" dirty="0"/>
              <a:t>6 had mental health problems, 3 care experienced, 2 young mothers</a:t>
            </a:r>
          </a:p>
          <a:p>
            <a:r>
              <a:rPr lang="en-GB" dirty="0"/>
              <a:t>All involved in planning, design of tools e.g. survey, gathering and analysis of data, training, peer support</a:t>
            </a:r>
          </a:p>
          <a:p>
            <a:r>
              <a:rPr lang="en-GB" b="1" dirty="0"/>
              <a:t>Challenges</a:t>
            </a:r>
            <a:r>
              <a:rPr lang="en-GB" dirty="0"/>
              <a:t>: </a:t>
            </a:r>
            <a:r>
              <a:rPr lang="en-GB" dirty="0" err="1"/>
              <a:t>yp</a:t>
            </a:r>
            <a:r>
              <a:rPr lang="en-GB" dirty="0"/>
              <a:t> communication, inexperience, mental health, ongoing abuse, life changes</a:t>
            </a:r>
          </a:p>
        </p:txBody>
      </p:sp>
    </p:spTree>
    <p:extLst>
      <p:ext uri="{BB962C8B-B14F-4D97-AF65-F5344CB8AC3E}">
        <p14:creationId xmlns:p14="http://schemas.microsoft.com/office/powerpoint/2010/main" val="428843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F6B19-8DFC-C5AB-7ACE-FC38241E6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</p:spPr>
        <p:txBody>
          <a:bodyPr/>
          <a:lstStyle/>
          <a:p>
            <a:pPr algn="ctr"/>
            <a:r>
              <a:rPr lang="en-GB" b="1" dirty="0"/>
              <a:t>The research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7DB3-0584-6CDC-6E9C-7D33706D6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870"/>
            <a:ext cx="10515600" cy="493109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Unique blend of lived experience, expertise of youth and being a survivor</a:t>
            </a:r>
          </a:p>
          <a:p>
            <a:r>
              <a:rPr lang="en-GB" dirty="0"/>
              <a:t>Y</a:t>
            </a:r>
            <a:r>
              <a:rPr lang="en-GB" dirty="0">
                <a:effectLst/>
              </a:rPr>
              <a:t>oung researchers brought their own ideas and instigated innovative and fun ways of making sense of the research process. </a:t>
            </a:r>
          </a:p>
          <a:p>
            <a:r>
              <a:rPr lang="en-GB" dirty="0">
                <a:effectLst/>
              </a:rPr>
              <a:t>This was dynamic, engaging and illuminating and showed young researchers to be capable of challenging themselves to invest in learning about research methods </a:t>
            </a:r>
          </a:p>
          <a:p>
            <a:r>
              <a:rPr lang="en-GB" dirty="0"/>
              <a:t> </a:t>
            </a:r>
            <a:r>
              <a:rPr lang="en-GB" dirty="0">
                <a:effectLst/>
              </a:rPr>
              <a:t>Young people were able to use their own means of communication and language, this was vital to communicating fully with other young survivors and researchers and being heard properly. </a:t>
            </a:r>
          </a:p>
          <a:p>
            <a:r>
              <a:rPr lang="en-GB" dirty="0">
                <a:effectLst/>
              </a:rPr>
              <a:t>The young researchers translated, made sense of what was being conveyed by other young people.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86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6405-4502-A2A9-7CC2-B2B8167B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9021"/>
            <a:ext cx="10515600" cy="1062001"/>
          </a:xfrm>
        </p:spPr>
        <p:txBody>
          <a:bodyPr/>
          <a:lstStyle/>
          <a:p>
            <a:pPr algn="ctr"/>
            <a:r>
              <a:rPr lang="en-GB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88361-360A-5272-E2E8-2C5D0C4A2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111"/>
            <a:ext cx="10515600" cy="4765852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effectLst/>
                <a:latin typeface="Helvetica" pitchFamily="2" charset="0"/>
              </a:rPr>
              <a:t>All young researchers showed evidence of being empowered, gaining skills, increased trust.</a:t>
            </a:r>
          </a:p>
          <a:p>
            <a:pPr marL="0" indent="0">
              <a:buNone/>
            </a:pPr>
            <a:endParaRPr lang="en-GB" dirty="0">
              <a:effectLst/>
              <a:latin typeface="Helvetica" pitchFamily="2" charset="0"/>
            </a:endParaRPr>
          </a:p>
          <a:p>
            <a:r>
              <a:rPr lang="en-GB" dirty="0">
                <a:latin typeface="Helvetica" pitchFamily="2" charset="0"/>
              </a:rPr>
              <a:t>A</a:t>
            </a:r>
            <a:r>
              <a:rPr lang="en-GB" dirty="0">
                <a:effectLst/>
                <a:latin typeface="Helvetica" pitchFamily="2" charset="0"/>
              </a:rPr>
              <a:t>ll had a small measurable increase in self-esteem and well-being over the period of involvement.</a:t>
            </a:r>
          </a:p>
          <a:p>
            <a:pPr marL="0" indent="0">
              <a:buNone/>
            </a:pPr>
            <a:endParaRPr lang="en-GB" dirty="0">
              <a:effectLst/>
              <a:latin typeface="Helvetica" pitchFamily="2" charset="0"/>
            </a:endParaRPr>
          </a:p>
          <a:p>
            <a:r>
              <a:rPr lang="en-GB" dirty="0">
                <a:effectLst/>
                <a:latin typeface="Helvetica" pitchFamily="2" charset="0"/>
              </a:rPr>
              <a:t>Close bond of trust formed between researchers, </a:t>
            </a:r>
            <a:r>
              <a:rPr lang="en-GB" dirty="0">
                <a:latin typeface="Helvetica" pitchFamily="2" charset="0"/>
              </a:rPr>
              <a:t>plus</a:t>
            </a:r>
            <a:r>
              <a:rPr lang="en-GB" dirty="0">
                <a:effectLst/>
                <a:latin typeface="Helvetica" pitchFamily="2" charset="0"/>
              </a:rPr>
              <a:t> being immersed in an environment where talking about abuse and needs of survivors, made it possible for all to trust and disclose abuse.</a:t>
            </a:r>
          </a:p>
          <a:p>
            <a:pPr marL="0" indent="0">
              <a:buNone/>
            </a:pPr>
            <a:endParaRPr lang="en-GB" dirty="0">
              <a:effectLst/>
              <a:latin typeface="Helvetica" pitchFamily="2" charset="0"/>
            </a:endParaRPr>
          </a:p>
          <a:p>
            <a:r>
              <a:rPr lang="en-GB" dirty="0">
                <a:effectLst/>
                <a:latin typeface="Helvetica" pitchFamily="2" charset="0"/>
              </a:rPr>
              <a:t>Two young researchers reported ongoing abuse to the police.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161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C7353-CB51-558C-6C31-77C4AE7E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33"/>
            <a:ext cx="10515600" cy="1332089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effectLst/>
                <a:latin typeface="Helvetica" pitchFamily="2" charset="0"/>
              </a:rPr>
              <a:t>Ritual Abuse Survivors’ Perspectives of Research Participation </a:t>
            </a:r>
            <a:r>
              <a:rPr lang="en-GB" sz="1800" b="1" dirty="0">
                <a:effectLst/>
                <a:latin typeface="Helvetica" pitchFamily="2" charset="0"/>
              </a:rPr>
              <a:t>(Journal of child sexual abuse)</a:t>
            </a:r>
            <a:br>
              <a:rPr lang="en-GB" sz="1800" dirty="0">
                <a:effectLst/>
                <a:latin typeface="Helvetica" pitchFamily="2" charset="0"/>
              </a:rPr>
            </a:br>
            <a:endParaRPr lang="en-GB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5A76F-20A6-B99E-5E68-B2C02D27B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effectLst/>
              </a:rPr>
              <a:t>Of the 68, 17 had been involved in research before and 51 had not been involved in research </a:t>
            </a:r>
          </a:p>
          <a:p>
            <a:r>
              <a:rPr lang="en-GB" dirty="0"/>
              <a:t>Online survey</a:t>
            </a:r>
          </a:p>
          <a:p>
            <a:r>
              <a:rPr lang="en-GB" dirty="0"/>
              <a:t>Online Interviews</a:t>
            </a:r>
          </a:p>
          <a:p>
            <a:r>
              <a:rPr lang="en-GB" dirty="0">
                <a:effectLst/>
              </a:rPr>
              <a:t>Survivors from eight different countries participated. </a:t>
            </a:r>
          </a:p>
          <a:p>
            <a:r>
              <a:rPr lang="en-GB" dirty="0">
                <a:effectLst/>
              </a:rPr>
              <a:t>75% (</a:t>
            </a:r>
            <a:r>
              <a:rPr lang="en-GB" i="1" dirty="0">
                <a:effectLst/>
              </a:rPr>
              <a:t>n </a:t>
            </a:r>
            <a:r>
              <a:rPr lang="en-GB" dirty="0">
                <a:effectLst/>
              </a:rPr>
              <a:t>= 51) identified as female. </a:t>
            </a:r>
          </a:p>
          <a:p>
            <a:r>
              <a:rPr lang="en-GB" dirty="0">
                <a:effectLst/>
              </a:rPr>
              <a:t>55.9% (</a:t>
            </a:r>
            <a:r>
              <a:rPr lang="en-GB" i="1" dirty="0">
                <a:effectLst/>
              </a:rPr>
              <a:t>n </a:t>
            </a:r>
            <a:r>
              <a:rPr lang="en-GB" dirty="0">
                <a:effectLst/>
              </a:rPr>
              <a:t>= 38) identified as LGBT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923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4ED4-71F4-B133-228E-9B89B13C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Helvetica" pitchFamily="2" charset="0"/>
              </a:rPr>
              <a:t>D</a:t>
            </a:r>
            <a:r>
              <a:rPr lang="en-GB" dirty="0">
                <a:effectLst/>
                <a:latin typeface="Helvetica" pitchFamily="2" charset="0"/>
              </a:rPr>
              <a:t>isadvantages of research participation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00A79-C4AE-042F-8570-DE935B9B0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Difference between views of those who had previous experience of research participation and those with none.</a:t>
            </a:r>
          </a:p>
          <a:p>
            <a:r>
              <a:rPr lang="en-GB" dirty="0"/>
              <a:t>Personal safety (NRE)</a:t>
            </a:r>
          </a:p>
          <a:p>
            <a:r>
              <a:rPr lang="en-GB" dirty="0"/>
              <a:t>Fear of triggering (NRE)</a:t>
            </a:r>
          </a:p>
          <a:p>
            <a:r>
              <a:rPr lang="en-GB" dirty="0"/>
              <a:t>Fear, shame, disbelief (NRE)</a:t>
            </a:r>
          </a:p>
          <a:p>
            <a:r>
              <a:rPr lang="en-GB" dirty="0"/>
              <a:t>Researcher ignorance (NRE &amp; RE)</a:t>
            </a:r>
          </a:p>
          <a:p>
            <a:r>
              <a:rPr lang="en-GB" dirty="0"/>
              <a:t>Exploitation (RE) </a:t>
            </a:r>
          </a:p>
        </p:txBody>
      </p:sp>
    </p:spTree>
    <p:extLst>
      <p:ext uri="{BB962C8B-B14F-4D97-AF65-F5344CB8AC3E}">
        <p14:creationId xmlns:p14="http://schemas.microsoft.com/office/powerpoint/2010/main" val="315710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790A-0A66-CB16-CA3D-E18DCD125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Advantages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061C-C47F-1C2A-7481-7E7BF68B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Raised awareness, knowledge</a:t>
            </a:r>
          </a:p>
          <a:p>
            <a:r>
              <a:rPr lang="en-GB" dirty="0"/>
              <a:t>Survivors voice, visibility</a:t>
            </a:r>
          </a:p>
          <a:p>
            <a:r>
              <a:rPr lang="en-GB" dirty="0"/>
              <a:t>Empowerment</a:t>
            </a:r>
          </a:p>
          <a:p>
            <a:r>
              <a:rPr lang="en-GB" dirty="0">
                <a:effectLst/>
              </a:rPr>
              <a:t>“I think it can be very empowering and healing for a RA survivor to have their voice heard and be listened to by a supportive researcher as they tell their story.”</a:t>
            </a:r>
          </a:p>
          <a:p>
            <a:r>
              <a:rPr lang="en-GB" dirty="0">
                <a:effectLst/>
              </a:rPr>
              <a:t>“Survivors are the experts so are the best people to learn from”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862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A21EC-DA3C-66DA-3984-B814302B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 To encourage RA survivors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60852-675E-CB6F-2D33-17DC4F522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Helvetica" pitchFamily="2" charset="0"/>
              </a:rPr>
              <a:t>M</a:t>
            </a:r>
            <a:r>
              <a:rPr lang="en-GB" dirty="0">
                <a:effectLst/>
                <a:latin typeface="Helvetica" pitchFamily="2" charset="0"/>
              </a:rPr>
              <a:t>ore researchers being interested and having opportunities to be involved in research (RE)</a:t>
            </a:r>
          </a:p>
          <a:p>
            <a:r>
              <a:rPr lang="en-GB" dirty="0">
                <a:latin typeface="Helvetica" pitchFamily="2" charset="0"/>
              </a:rPr>
              <a:t>Safety (NRE)</a:t>
            </a:r>
            <a:r>
              <a:rPr lang="en-GB" dirty="0">
                <a:effectLst/>
                <a:latin typeface="Helvetica" pitchFamily="2" charset="0"/>
              </a:rPr>
              <a:t> </a:t>
            </a:r>
          </a:p>
          <a:p>
            <a:r>
              <a:rPr lang="en-GB" dirty="0">
                <a:effectLst/>
                <a:latin typeface="Helvetica" pitchFamily="2" charset="0"/>
              </a:rPr>
              <a:t>Awareness of survivors’ issues </a:t>
            </a:r>
          </a:p>
          <a:p>
            <a:r>
              <a:rPr lang="en-GB" dirty="0">
                <a:latin typeface="Helvetica" pitchFamily="2" charset="0"/>
              </a:rPr>
              <a:t>U</a:t>
            </a:r>
            <a:r>
              <a:rPr lang="en-GB" dirty="0">
                <a:effectLst/>
                <a:latin typeface="Helvetica" pitchFamily="2" charset="0"/>
              </a:rPr>
              <a:t>sing online or creative research methods </a:t>
            </a:r>
          </a:p>
          <a:p>
            <a:r>
              <a:rPr lang="en-GB" dirty="0">
                <a:latin typeface="Helvetica" pitchFamily="2" charset="0"/>
              </a:rPr>
              <a:t>Support for the survivors</a:t>
            </a:r>
          </a:p>
          <a:p>
            <a:r>
              <a:rPr lang="en-GB" dirty="0">
                <a:effectLst/>
                <a:latin typeface="Helvetica" pitchFamily="2" charset="0"/>
              </a:rPr>
              <a:t>Being believed (NRE)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476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EC561-E0A8-8FD9-7139-0428A08D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Survivors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DFAED-E203-758D-3B31-09C071F63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Lived experience</a:t>
            </a:r>
          </a:p>
          <a:p>
            <a:r>
              <a:rPr lang="en-GB" dirty="0"/>
              <a:t>Knowledge and awareness</a:t>
            </a:r>
          </a:p>
          <a:p>
            <a:r>
              <a:rPr lang="en-GB" dirty="0"/>
              <a:t>Help for other survivors</a:t>
            </a:r>
          </a:p>
          <a:p>
            <a:r>
              <a:rPr lang="en-GB" dirty="0">
                <a:effectLst/>
              </a:rPr>
              <a:t>“Lived experience and knowledge about assessing safety, gaining internal cooperation from parts to stop contact with abusers and how to process traumatic memories while staying functional”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100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D1E3-EC8B-F6AF-BFE4-EB81084E6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C2032-D808-3FA3-192C-E7757C2B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88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>
              <a:effectLst/>
              <a:latin typeface="Helvetica" pitchFamily="2" charset="0"/>
            </a:endParaRPr>
          </a:p>
          <a:p>
            <a:r>
              <a:rPr lang="en-GB" dirty="0">
                <a:effectLst/>
                <a:latin typeface="Helvetica" pitchFamily="2" charset="0"/>
              </a:rPr>
              <a:t>Throughout, survivors highlighted the need for anonymity and fear of their identity being disclosed, leading to danger from abusers. </a:t>
            </a:r>
          </a:p>
          <a:p>
            <a:pPr marL="0" indent="0">
              <a:buNone/>
            </a:pPr>
            <a:endParaRPr lang="en-GB" dirty="0">
              <a:effectLst/>
              <a:latin typeface="Helvetica" pitchFamily="2" charset="0"/>
            </a:endParaRPr>
          </a:p>
          <a:p>
            <a:r>
              <a:rPr lang="en-GB" dirty="0">
                <a:effectLst/>
                <a:latin typeface="Helvetica" pitchFamily="2" charset="0"/>
              </a:rPr>
              <a:t>All survivors who had previously participated in research reported positive outcomes, including feeling empowered</a:t>
            </a:r>
          </a:p>
          <a:p>
            <a:pPr marL="0" indent="0">
              <a:buNone/>
            </a:pPr>
            <a:endParaRPr lang="en-GB" dirty="0">
              <a:effectLst/>
              <a:latin typeface="Helvetica" pitchFamily="2" charset="0"/>
            </a:endParaRPr>
          </a:p>
          <a:p>
            <a:r>
              <a:rPr lang="en-GB" dirty="0">
                <a:effectLst/>
                <a:latin typeface="Helvetica" pitchFamily="2" charset="0"/>
              </a:rPr>
              <a:t>The LGBT+ participants had higher fears about safety, triggering, researcher ignorance, needing support, shame, and fear of not being believed, than the heterosexual participants.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491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C3C13-0774-30B1-6A32-2192AD7A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RANS new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39A73-76A5-1836-19A6-9274B114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Closure of First Person Plural (</a:t>
            </a:r>
            <a:r>
              <a:rPr lang="en-GB" dirty="0" err="1"/>
              <a:t>www.firstpersonplural.org.uk</a:t>
            </a:r>
            <a:r>
              <a:rPr lang="en-GB" dirty="0"/>
              <a:t>)</a:t>
            </a:r>
          </a:p>
          <a:p>
            <a:r>
              <a:rPr lang="en-GB" dirty="0"/>
              <a:t>FPP Legacy Funding</a:t>
            </a:r>
          </a:p>
          <a:p>
            <a:r>
              <a:rPr lang="en-GB" dirty="0"/>
              <a:t>New client group (sort of but not really)</a:t>
            </a:r>
          </a:p>
          <a:p>
            <a:r>
              <a:rPr lang="en-GB" dirty="0"/>
              <a:t>Consultation</a:t>
            </a:r>
          </a:p>
          <a:p>
            <a:r>
              <a:rPr lang="en-GB" dirty="0"/>
              <a:t>Change of name</a:t>
            </a:r>
          </a:p>
          <a:p>
            <a:r>
              <a:rPr lang="en-GB" dirty="0"/>
              <a:t>Rebranding (Website, Forum, Services)</a:t>
            </a:r>
          </a:p>
        </p:txBody>
      </p:sp>
    </p:spTree>
    <p:extLst>
      <p:ext uri="{BB962C8B-B14F-4D97-AF65-F5344CB8AC3E}">
        <p14:creationId xmlns:p14="http://schemas.microsoft.com/office/powerpoint/2010/main" val="63553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A938-D846-3AEE-76D2-5B5C1153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Eighteen And Under (18u)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19D99-671F-3433-2235-4807D6B0C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Non profit in Scotland established 1994.</a:t>
            </a:r>
          </a:p>
          <a:p>
            <a:r>
              <a:rPr lang="en-GB" dirty="0"/>
              <a:t>Provides long-term confidential support and information for abused young people.</a:t>
            </a:r>
          </a:p>
          <a:p>
            <a:r>
              <a:rPr lang="en-GB" dirty="0"/>
              <a:t>Child led, consultations, shadow management.</a:t>
            </a:r>
          </a:p>
          <a:p>
            <a:r>
              <a:rPr lang="en-GB" dirty="0"/>
              <a:t>Online forum, face to face, text, email, social media.</a:t>
            </a:r>
          </a:p>
          <a:p>
            <a:r>
              <a:rPr lang="en-GB" dirty="0"/>
              <a:t>Research, awareness, lobbying.</a:t>
            </a:r>
          </a:p>
          <a:p>
            <a:r>
              <a:rPr lang="en-GB" dirty="0"/>
              <a:t>Develop &amp; deliver evidence-based abuse prevention programmes (V.I.P. Programme).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004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0486-FE3D-576E-FF20-C2E92573D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RANS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E5D95-CD1B-7E4F-BD7F-05FC7D15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4933"/>
            <a:ext cx="10515600" cy="4382030"/>
          </a:xfrm>
        </p:spPr>
        <p:txBody>
          <a:bodyPr>
            <a:normAutofit/>
          </a:bodyPr>
          <a:lstStyle/>
          <a:p>
            <a:r>
              <a:rPr lang="en-GB" dirty="0"/>
              <a:t>Name change and rebrand to become more inclusive </a:t>
            </a:r>
          </a:p>
          <a:p>
            <a:r>
              <a:rPr lang="en-GB" dirty="0"/>
              <a:t>Encourage researchers to involve survivors in participatory research</a:t>
            </a:r>
          </a:p>
          <a:p>
            <a:r>
              <a:rPr lang="en-GB" dirty="0"/>
              <a:t>Encourage and carry out further research with survivors of extreme abuse </a:t>
            </a:r>
          </a:p>
          <a:p>
            <a:r>
              <a:rPr lang="en-GB" dirty="0"/>
              <a:t>Research to include and focus on survivors with D.I.D. and other dissociative conditions</a:t>
            </a:r>
          </a:p>
          <a:p>
            <a:r>
              <a:rPr lang="en-GB" dirty="0"/>
              <a:t>Further research with young abuse survivors</a:t>
            </a:r>
          </a:p>
          <a:p>
            <a:r>
              <a:rPr lang="en-GB" dirty="0"/>
              <a:t>Provide training and awareness for other agencies to improve their services for survivors</a:t>
            </a:r>
          </a:p>
        </p:txBody>
      </p:sp>
    </p:spTree>
    <p:extLst>
      <p:ext uri="{BB962C8B-B14F-4D97-AF65-F5344CB8AC3E}">
        <p14:creationId xmlns:p14="http://schemas.microsoft.com/office/powerpoint/2010/main" val="1767108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64EE1-A3CC-B498-DD02-B7359F5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A828E-FE1B-8E86-2A14-6DF479977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>
                <a:hlinkClick r:id="rId2"/>
              </a:rPr>
              <a:t>lormac1053@aol.com</a:t>
            </a:r>
          </a:p>
          <a:p>
            <a:pPr marL="0" indent="0" algn="ctr">
              <a:buNone/>
            </a:pPr>
            <a:endParaRPr lang="en-GB" sz="3600" dirty="0">
              <a:hlinkClick r:id="rId2"/>
            </a:endParaRPr>
          </a:p>
          <a:p>
            <a:pPr marL="0" indent="0" algn="ctr">
              <a:buNone/>
            </a:pPr>
            <a:r>
              <a:rPr lang="en-GB" sz="3600" dirty="0">
                <a:hlinkClick r:id="rId2"/>
              </a:rPr>
              <a:t>www.18u.org.uk</a:t>
            </a:r>
            <a:endParaRPr lang="en-GB" sz="3600" dirty="0"/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>
                <a:hlinkClick r:id="rId3"/>
              </a:rPr>
              <a:t>www.rans.org.uk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4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61547-B215-CFCF-0F58-ED328DC6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Unique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982D3-05E3-FA4A-7ADD-C5D37EAFF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GB" dirty="0"/>
              <a:t>Services based on research with young survivors.</a:t>
            </a:r>
          </a:p>
          <a:p>
            <a:r>
              <a:rPr lang="en-GB" dirty="0"/>
              <a:t>Highly confidentiality (can explore options, talk openly about abuse, stay in control, get help and end abuse).</a:t>
            </a:r>
          </a:p>
          <a:p>
            <a:r>
              <a:rPr lang="en-GB" dirty="0"/>
              <a:t>Child led, accepting young survivors as experts.</a:t>
            </a:r>
          </a:p>
          <a:p>
            <a:r>
              <a:rPr lang="en-GB" dirty="0"/>
              <a:t>Empowerment &amp; involvement.</a:t>
            </a:r>
          </a:p>
          <a:p>
            <a:r>
              <a:rPr lang="en-GB" dirty="0"/>
              <a:t>Practical and emotional long-term support.</a:t>
            </a:r>
          </a:p>
          <a:p>
            <a:r>
              <a:rPr lang="en-GB" dirty="0"/>
              <a:t>Non-judgemental, equality. </a:t>
            </a:r>
          </a:p>
        </p:txBody>
      </p:sp>
    </p:spTree>
    <p:extLst>
      <p:ext uri="{BB962C8B-B14F-4D97-AF65-F5344CB8AC3E}">
        <p14:creationId xmlns:p14="http://schemas.microsoft.com/office/powerpoint/2010/main" val="107424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852F6-41EF-4017-C2E5-8952FDC0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18u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89CB1-AEDF-7868-2590-75E0CBE67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Exploitation, trafficking, organised, ritual abuse</a:t>
            </a:r>
          </a:p>
          <a:p>
            <a:r>
              <a:rPr lang="en-GB" dirty="0"/>
              <a:t>Online abuse epidemic</a:t>
            </a:r>
          </a:p>
          <a:p>
            <a:r>
              <a:rPr lang="en-GB" dirty="0"/>
              <a:t>Abusers highly organised</a:t>
            </a:r>
          </a:p>
          <a:p>
            <a:r>
              <a:rPr lang="en-GB" dirty="0"/>
              <a:t>Child protection systems largely ineffective</a:t>
            </a:r>
          </a:p>
          <a:p>
            <a:r>
              <a:rPr lang="en-GB" dirty="0"/>
              <a:t>Justice system ineffective and often harmful to survivors</a:t>
            </a:r>
          </a:p>
          <a:p>
            <a:r>
              <a:rPr lang="en-GB" dirty="0"/>
              <a:t>Mothers/parents who try to disclose are high risk to lose custody </a:t>
            </a:r>
          </a:p>
          <a:p>
            <a:r>
              <a:rPr lang="en-GB" dirty="0"/>
              <a:t>Care system harmful and infiltrated with abuser networks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75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F2EE-6682-92B2-7D52-3C4F4C9F6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Ritual Abuse Network Scotland (RANS)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476A8-716D-CE9B-F3E4-D06E8994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Non-profit established 2002 (due to 18u increased demand)</a:t>
            </a:r>
          </a:p>
          <a:p>
            <a:r>
              <a:rPr lang="en-GB" dirty="0"/>
              <a:t>Created by survivors for survivors</a:t>
            </a:r>
          </a:p>
          <a:p>
            <a:r>
              <a:rPr lang="en-GB" dirty="0"/>
              <a:t>Long-term practical and emotional support by phone, text, email, social media</a:t>
            </a:r>
          </a:p>
          <a:p>
            <a:r>
              <a:rPr lang="en-GB" dirty="0"/>
              <a:t>Anonymous and confidential </a:t>
            </a:r>
          </a:p>
          <a:p>
            <a:r>
              <a:rPr lang="en-GB" dirty="0"/>
              <a:t>Online peer forum</a:t>
            </a:r>
          </a:p>
          <a:p>
            <a:r>
              <a:rPr lang="en-GB" b="1" dirty="0"/>
              <a:t>Not</a:t>
            </a:r>
            <a:r>
              <a:rPr lang="en-GB" dirty="0"/>
              <a:t> counselling, advice, therapy</a:t>
            </a:r>
          </a:p>
          <a:p>
            <a:r>
              <a:rPr lang="en-GB" dirty="0"/>
              <a:t>Research, awareness, training</a:t>
            </a:r>
          </a:p>
        </p:txBody>
      </p:sp>
    </p:spTree>
    <p:extLst>
      <p:ext uri="{BB962C8B-B14F-4D97-AF65-F5344CB8AC3E}">
        <p14:creationId xmlns:p14="http://schemas.microsoft.com/office/powerpoint/2010/main" val="253678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985D6-4C76-340F-7A40-036A1EFD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Unique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D8BFE-330E-3BFD-6CE6-E4285431D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Survivor led organisation </a:t>
            </a:r>
          </a:p>
          <a:p>
            <a:r>
              <a:rPr lang="en-GB" dirty="0"/>
              <a:t>Survivor participation </a:t>
            </a:r>
          </a:p>
          <a:p>
            <a:r>
              <a:rPr lang="en-GB" dirty="0"/>
              <a:t>Survivors voice through research and publications</a:t>
            </a:r>
          </a:p>
          <a:p>
            <a:r>
              <a:rPr lang="en-GB" dirty="0"/>
              <a:t>Survivors as experts by lived experience </a:t>
            </a:r>
          </a:p>
          <a:p>
            <a:r>
              <a:rPr lang="en-GB" dirty="0"/>
              <a:t>Peer support </a:t>
            </a:r>
          </a:p>
          <a:p>
            <a:r>
              <a:rPr lang="en-GB" dirty="0"/>
              <a:t>Practical &amp; emotional support</a:t>
            </a:r>
          </a:p>
          <a:p>
            <a:r>
              <a:rPr lang="en-GB" dirty="0"/>
              <a:t>Confidentiality and anonymity </a:t>
            </a:r>
          </a:p>
        </p:txBody>
      </p:sp>
    </p:spTree>
    <p:extLst>
      <p:ext uri="{BB962C8B-B14F-4D97-AF65-F5344CB8AC3E}">
        <p14:creationId xmlns:p14="http://schemas.microsoft.com/office/powerpoint/2010/main" val="214708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BEB5-A47C-1115-0141-269FE9FE5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BD9A1-495A-BB19-1FB3-56D39D85F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Ongoing abuse sometimes without knowledge</a:t>
            </a:r>
          </a:p>
          <a:p>
            <a:r>
              <a:rPr lang="en-GB" dirty="0"/>
              <a:t>DID dissociative conditions</a:t>
            </a:r>
          </a:p>
          <a:p>
            <a:r>
              <a:rPr lang="en-GB" dirty="0"/>
              <a:t>Mind control, programming</a:t>
            </a:r>
          </a:p>
          <a:p>
            <a:r>
              <a:rPr lang="en-GB" dirty="0"/>
              <a:t>Complex belief systems, complex PTSD</a:t>
            </a:r>
          </a:p>
          <a:p>
            <a:r>
              <a:rPr lang="en-GB" dirty="0"/>
              <a:t>Disbelief, isolation, fear, threats</a:t>
            </a:r>
          </a:p>
          <a:p>
            <a:r>
              <a:rPr lang="en-GB" dirty="0"/>
              <a:t>Low awareness of services</a:t>
            </a:r>
          </a:p>
          <a:p>
            <a:r>
              <a:rPr lang="en-GB" dirty="0"/>
              <a:t>Highly organised abusers, powerful people</a:t>
            </a:r>
          </a:p>
        </p:txBody>
      </p:sp>
    </p:spTree>
    <p:extLst>
      <p:ext uri="{BB962C8B-B14F-4D97-AF65-F5344CB8AC3E}">
        <p14:creationId xmlns:p14="http://schemas.microsoft.com/office/powerpoint/2010/main" val="80834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945CC-96F7-B6F4-2D6C-D6A13A03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Research: Why bother?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FB44-D729-C539-3910-AEC934035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Learn from the experts</a:t>
            </a:r>
          </a:p>
          <a:p>
            <a:r>
              <a:rPr lang="en-GB" dirty="0"/>
              <a:t>Dispel myths about ritual and organised abuse </a:t>
            </a:r>
          </a:p>
          <a:p>
            <a:r>
              <a:rPr lang="en-GB" dirty="0"/>
              <a:t>Evidence base for abuse and survivors issues</a:t>
            </a:r>
          </a:p>
          <a:p>
            <a:r>
              <a:rPr lang="en-GB" dirty="0"/>
              <a:t>Something to base effective services that survivors want and need on</a:t>
            </a:r>
          </a:p>
          <a:p>
            <a:r>
              <a:rPr lang="en-GB" dirty="0"/>
              <a:t>Inform agencies about long-term effects of extreme abuse</a:t>
            </a:r>
          </a:p>
          <a:p>
            <a:r>
              <a:rPr lang="en-GB" dirty="0"/>
              <a:t>Empower survivors and give them a voice</a:t>
            </a:r>
          </a:p>
          <a:p>
            <a:r>
              <a:rPr lang="en-GB" dirty="0"/>
              <a:t>Academic research increases the body of knowledge and adds credibility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58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07E95-672D-75BA-2FFD-B25CB99B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34339"/>
            <a:ext cx="10515600" cy="1383030"/>
          </a:xfrm>
        </p:spPr>
        <p:txBody>
          <a:bodyPr/>
          <a:lstStyle/>
          <a:p>
            <a:pPr algn="ctr"/>
            <a:r>
              <a:rPr lang="en-GB" b="1" dirty="0"/>
              <a:t>R.A.N.S. previous research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C1BB4-4543-EB96-E953-D64E230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8692"/>
            <a:ext cx="10515600" cy="52282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Young survivors silenced by lack of confidentiality and CP systems. </a:t>
            </a:r>
          </a:p>
          <a:p>
            <a:pPr algn="just"/>
            <a:r>
              <a:rPr lang="en-GB" dirty="0"/>
              <a:t>Confidentiality key to disclosing abuse. Particularly under 16’s and males. </a:t>
            </a:r>
          </a:p>
          <a:p>
            <a:pPr algn="just"/>
            <a:r>
              <a:rPr lang="en-GB" dirty="0"/>
              <a:t>With confidentiality young survivors can talk about abuse, retain control, get help, end abuse. </a:t>
            </a:r>
          </a:p>
          <a:p>
            <a:r>
              <a:rPr lang="en-GB" dirty="0"/>
              <a:t>Shift in thinking needed about survivors’ long-term needs rather than short-term reactions. </a:t>
            </a:r>
          </a:p>
          <a:p>
            <a:r>
              <a:rPr lang="en-GB" dirty="0"/>
              <a:t>Power shift needed towards equality between survivors  and professionals. </a:t>
            </a:r>
          </a:p>
          <a:p>
            <a:r>
              <a:rPr lang="en-US" altLang="en-US" dirty="0"/>
              <a:t>Participatory research empowering for survivors with new skills &amp; life opportunities developed and a promising approach to achieving social change.</a:t>
            </a:r>
          </a:p>
          <a:p>
            <a:r>
              <a:rPr lang="en-US" altLang="en-US" dirty="0"/>
              <a:t>Backlash of 80-90’s and discourse around belief, memory and mental illness still affecting survivors.</a:t>
            </a:r>
          </a:p>
          <a:p>
            <a:r>
              <a:rPr lang="en-US" altLang="en-US" dirty="0"/>
              <a:t>Low awareness of R.A. results in poor services &amp; silence with survivors reluctant to reveal abuse histories due to negative reactions.</a:t>
            </a:r>
          </a:p>
        </p:txBody>
      </p:sp>
    </p:spTree>
    <p:extLst>
      <p:ext uri="{BB962C8B-B14F-4D97-AF65-F5344CB8AC3E}">
        <p14:creationId xmlns:p14="http://schemas.microsoft.com/office/powerpoint/2010/main" val="31179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16192</TotalTime>
  <Words>1262</Words>
  <Application>Microsoft Macintosh PowerPoint</Application>
  <PresentationFormat>Widescreen</PresentationFormat>
  <Paragraphs>147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Helvetica</vt:lpstr>
      <vt:lpstr>Office Theme</vt:lpstr>
      <vt:lpstr>Presentation  S.M.A.R.T. Conference  August 2023</vt:lpstr>
      <vt:lpstr>Eighteen And Under (18u)</vt:lpstr>
      <vt:lpstr>Unique Approach</vt:lpstr>
      <vt:lpstr>18u experiences</vt:lpstr>
      <vt:lpstr>Ritual Abuse Network Scotland (RANS)</vt:lpstr>
      <vt:lpstr>Unique Approach</vt:lpstr>
      <vt:lpstr>Common issues</vt:lpstr>
      <vt:lpstr>Research: Why bother?</vt:lpstr>
      <vt:lpstr>R.A.N.S. previous research findings</vt:lpstr>
      <vt:lpstr>   Young survivors experience as Participative Action Researchers (journal of child sexual abuse) </vt:lpstr>
      <vt:lpstr>The research process</vt:lpstr>
      <vt:lpstr>Conclusion</vt:lpstr>
      <vt:lpstr>Ritual Abuse Survivors’ Perspectives of Research Participation (Journal of child sexual abuse) </vt:lpstr>
      <vt:lpstr>Disadvantages of research participation</vt:lpstr>
      <vt:lpstr>Advantages </vt:lpstr>
      <vt:lpstr> To encourage RA survivors participation</vt:lpstr>
      <vt:lpstr>Survivors contribution</vt:lpstr>
      <vt:lpstr>Conclusion</vt:lpstr>
      <vt:lpstr>RANS new development</vt:lpstr>
      <vt:lpstr>RANS plans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S.M.A.R.T. Conference August 2023</dc:title>
  <dc:creator>Laurie Matthew</dc:creator>
  <cp:lastModifiedBy>Laurie Matthew</cp:lastModifiedBy>
  <cp:revision>11</cp:revision>
  <dcterms:created xsi:type="dcterms:W3CDTF">2023-08-04T12:55:51Z</dcterms:created>
  <dcterms:modified xsi:type="dcterms:W3CDTF">2023-08-15T18:47:55Z</dcterms:modified>
</cp:coreProperties>
</file>